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7"/>
  </p:notesMasterIdLst>
  <p:sldIdLst>
    <p:sldId id="257" r:id="rId2"/>
    <p:sldId id="259" r:id="rId3"/>
    <p:sldId id="260" r:id="rId4"/>
    <p:sldId id="258" r:id="rId5"/>
    <p:sldId id="263" r:id="rId6"/>
    <p:sldId id="261" r:id="rId7"/>
    <p:sldId id="262" r:id="rId8"/>
    <p:sldId id="264" r:id="rId9"/>
    <p:sldId id="280" r:id="rId10"/>
    <p:sldId id="266" r:id="rId11"/>
    <p:sldId id="267" r:id="rId12"/>
    <p:sldId id="269" r:id="rId13"/>
    <p:sldId id="268" r:id="rId14"/>
    <p:sldId id="265" r:id="rId15"/>
    <p:sldId id="281" r:id="rId16"/>
    <p:sldId id="274" r:id="rId17"/>
    <p:sldId id="273" r:id="rId18"/>
    <p:sldId id="270" r:id="rId19"/>
    <p:sldId id="272" r:id="rId20"/>
    <p:sldId id="278" r:id="rId21"/>
    <p:sldId id="279" r:id="rId22"/>
    <p:sldId id="276" r:id="rId23"/>
    <p:sldId id="282" r:id="rId24"/>
    <p:sldId id="275" r:id="rId25"/>
    <p:sldId id="27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C9C82B-A35B-FA39-425B-02CD852DD075}" v="8" dt="2021-11-09T12:53:32.6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8" autoAdjust="0"/>
    <p:restoredTop sz="94660"/>
  </p:normalViewPr>
  <p:slideViewPr>
    <p:cSldViewPr snapToGrid="0">
      <p:cViewPr varScale="1">
        <p:scale>
          <a:sx n="69" d="100"/>
          <a:sy n="69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AB3744-F2ED-481C-AE6E-8275B0B1DBA3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59A33-01DC-42FE-9F98-6F062821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08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E6D049C3-9FB4-427D-865D-02A3F7E2D650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261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07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598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119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83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513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408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679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77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42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127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39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245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634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20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093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49C3-9FB4-427D-865D-02A3F7E2D650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44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6D049C3-9FB4-427D-865D-02A3F7E2D650}" type="datetimeFigureOut">
              <a:rPr lang="en-US" smtClean="0"/>
              <a:t>11/9/2021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A21B2C3-FFE3-4A8C-B2BA-012B5AE1CF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67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owl.purdue.edu/owl/research_and_citation/conducting_research/evaluating_sources_of_information/where_to_begin.html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owl.purdue.edu/owl/research_and_citation/conducting_research/evaluating_sources_of_information/evaluating_digital_sources.html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owl.purdue.edu/owl/research_and_citation/mla_style/mla_formatting_and_style_guide/documents/20180702110400_747-2.pdf" TargetMode="External"/><Relationship Id="rId2" Type="http://schemas.openxmlformats.org/officeDocument/2006/relationships/hyperlink" Target="https://library.mc3.edu/friendly.php?s=citation/mla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1691" y="987928"/>
            <a:ext cx="11103109" cy="58169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/>
              <a:t>What makes an appropriate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/>
              <a:t>Discuss reference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/>
              <a:t>Narrowing your topic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/>
              <a:t>Identify search terms to find journal 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/>
              <a:t>Finding Newspapers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/>
              <a:t>Finding 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800" dirty="0"/>
              <a:t>Creating MLA citations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285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34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6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435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3390"/>
            <a:ext cx="12191999" cy="691139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3713018" y="2854036"/>
            <a:ext cx="526473" cy="13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39491" y="2854036"/>
            <a:ext cx="4156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906982" y="3006436"/>
            <a:ext cx="2992582" cy="2770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84473" y="3006436"/>
            <a:ext cx="9282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050473" y="3214255"/>
            <a:ext cx="30757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103418" y="3352800"/>
            <a:ext cx="1884218" cy="13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642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02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31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08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199" y="2272145"/>
            <a:ext cx="102385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hlinkClick r:id="rId2"/>
              </a:rPr>
              <a:t>What is a scholarly article?</a:t>
            </a:r>
            <a:endParaRPr lang="en-US" sz="6600" dirty="0"/>
          </a:p>
        </p:txBody>
      </p:sp>
      <p:sp>
        <p:nvSpPr>
          <p:cNvPr id="3" name="TextBox 2"/>
          <p:cNvSpPr txBox="1"/>
          <p:nvPr/>
        </p:nvSpPr>
        <p:spPr>
          <a:xfrm>
            <a:off x="1814945" y="3602182"/>
            <a:ext cx="7744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You need at least one of them.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39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Arrow 2"/>
          <p:cNvSpPr/>
          <p:nvPr/>
        </p:nvSpPr>
        <p:spPr>
          <a:xfrm>
            <a:off x="1316182" y="3851564"/>
            <a:ext cx="1620982" cy="31865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25" y="0"/>
            <a:ext cx="12210125" cy="7142594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2937164" y="1925782"/>
            <a:ext cx="1620981" cy="25076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78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9228" cy="6858000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1302326" y="4003963"/>
            <a:ext cx="969819" cy="34636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26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306"/>
            <a:ext cx="12192000" cy="6927306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623455" y="3920836"/>
            <a:ext cx="1039090" cy="18703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54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28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5273" y="5140037"/>
            <a:ext cx="874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There are e books available for this assignment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3" y="490127"/>
            <a:ext cx="11097490" cy="464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56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618329"/>
            <a:ext cx="8080033" cy="56594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1136072"/>
            <a:ext cx="231370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You can get a library book mailed to you.</a:t>
            </a:r>
          </a:p>
        </p:txBody>
      </p:sp>
    </p:spTree>
    <p:extLst>
      <p:ext uri="{BB962C8B-B14F-4D97-AF65-F5344CB8AC3E}">
        <p14:creationId xmlns:p14="http://schemas.microsoft.com/office/powerpoint/2010/main" val="516692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50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799" y="1828800"/>
            <a:ext cx="825730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You can fine tune your internet search results to education or non-profit/organization sites  by searching student debt ;.</a:t>
            </a:r>
            <a:r>
              <a:rPr lang="en-US" sz="4400" dirty="0" err="1"/>
              <a:t>edu</a:t>
            </a:r>
            <a:r>
              <a:rPr lang="en-US" sz="4400" dirty="0"/>
              <a:t> or ;.org</a:t>
            </a:r>
          </a:p>
        </p:txBody>
      </p:sp>
    </p:spTree>
    <p:extLst>
      <p:ext uri="{BB962C8B-B14F-4D97-AF65-F5344CB8AC3E}">
        <p14:creationId xmlns:p14="http://schemas.microsoft.com/office/powerpoint/2010/main" val="3630205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2715491"/>
            <a:ext cx="7980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hlinkClick r:id="rId2"/>
              </a:rPr>
              <a:t>Evaluating websites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987629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399" y="1565564"/>
            <a:ext cx="5417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hlinkClick r:id="rId2"/>
              </a:rPr>
              <a:t>MLA Help</a:t>
            </a:r>
            <a:r>
              <a:rPr lang="en-US" sz="7200" dirty="0"/>
              <a:t> </a:t>
            </a:r>
          </a:p>
        </p:txBody>
      </p:sp>
      <p:sp>
        <p:nvSpPr>
          <p:cNvPr id="3" name="TextBox 2">
            <a:hlinkClick r:id="rId3"/>
          </p:cNvPr>
          <p:cNvSpPr txBox="1"/>
          <p:nvPr/>
        </p:nvSpPr>
        <p:spPr>
          <a:xfrm>
            <a:off x="3089563" y="3657600"/>
            <a:ext cx="7398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hlinkClick r:id="rId3"/>
              </a:rPr>
              <a:t>MLA Sample Paper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592063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3" name="Picture 2" descr="Internet - Highway Sign 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94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5673387"/>
              </p:ext>
            </p:extLst>
          </p:nvPr>
        </p:nvGraphicFramePr>
        <p:xfrm>
          <a:off x="1901825" y="647700"/>
          <a:ext cx="8394700" cy="581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3" name="Document" r:id="rId3" imgW="8394552" imgH="5813683" progId="Word.Document.12">
                  <p:embed/>
                </p:oleObj>
              </mc:Choice>
              <mc:Fallback>
                <p:oleObj name="Document" r:id="rId3" imgW="8394552" imgH="5813683" progId="Word.Document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1825" y="647700"/>
                        <a:ext cx="8394700" cy="581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177634"/>
              </p:ext>
            </p:extLst>
          </p:nvPr>
        </p:nvGraphicFramePr>
        <p:xfrm>
          <a:off x="2913018" y="184195"/>
          <a:ext cx="5956663" cy="6740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Document" r:id="rId5" imgW="6672030" imgH="8509623" progId="Word.Document.8">
                  <p:embed/>
                </p:oleObj>
              </mc:Choice>
              <mc:Fallback>
                <p:oleObj name="Document" r:id="rId5" imgW="6672030" imgH="8509623" progId="Word.Document.8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13018" y="184195"/>
                        <a:ext cx="5956663" cy="67404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7101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41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25589" y="992777"/>
            <a:ext cx="5473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Education</a:t>
            </a:r>
          </a:p>
        </p:txBody>
      </p:sp>
    </p:spTree>
    <p:extLst>
      <p:ext uri="{BB962C8B-B14F-4D97-AF65-F5344CB8AC3E}">
        <p14:creationId xmlns:p14="http://schemas.microsoft.com/office/powerpoint/2010/main" val="1681188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0" y="-594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2903" y="3714637"/>
            <a:ext cx="107261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4"/>
                </a:solidFill>
              </a:rPr>
              <a:t>Despite a four-year degree boosting lifetime earnings over those of high school graduates, this does not apply to all graduates, meaning that a four year degree is not always a sound investment.</a:t>
            </a:r>
          </a:p>
        </p:txBody>
      </p:sp>
    </p:spTree>
    <p:extLst>
      <p:ext uri="{BB962C8B-B14F-4D97-AF65-F5344CB8AC3E}">
        <p14:creationId xmlns:p14="http://schemas.microsoft.com/office/powerpoint/2010/main" val="1247802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59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6909" y="1773382"/>
            <a:ext cx="96011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If you need an idea look at CQ Researcher and/or Opposing Viewpoints databases.</a:t>
            </a:r>
          </a:p>
        </p:txBody>
      </p:sp>
    </p:spTree>
    <p:extLst>
      <p:ext uri="{BB962C8B-B14F-4D97-AF65-F5344CB8AC3E}">
        <p14:creationId xmlns:p14="http://schemas.microsoft.com/office/powerpoint/2010/main" val="30724667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24652</TotalTime>
  <Words>136</Words>
  <Application>Microsoft Office PowerPoint</Application>
  <PresentationFormat>Widescreen</PresentationFormat>
  <Paragraphs>18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1_Organic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Montgomery County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 102</dc:title>
  <dc:creator>Lawrence Greene</dc:creator>
  <cp:lastModifiedBy>Lawrence Greene</cp:lastModifiedBy>
  <cp:revision>60</cp:revision>
  <dcterms:created xsi:type="dcterms:W3CDTF">2018-10-16T15:28:45Z</dcterms:created>
  <dcterms:modified xsi:type="dcterms:W3CDTF">2021-11-09T13:05:18Z</dcterms:modified>
</cp:coreProperties>
</file>